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461" r:id="rId3"/>
    <p:sldId id="463" r:id="rId4"/>
    <p:sldId id="444" r:id="rId5"/>
    <p:sldId id="465" r:id="rId6"/>
    <p:sldId id="523" r:id="rId7"/>
    <p:sldId id="466" r:id="rId8"/>
    <p:sldId id="422" r:id="rId9"/>
    <p:sldId id="513" r:id="rId10"/>
    <p:sldId id="521" r:id="rId11"/>
    <p:sldId id="412" r:id="rId12"/>
    <p:sldId id="516" r:id="rId13"/>
    <p:sldId id="517" r:id="rId14"/>
    <p:sldId id="522" r:id="rId15"/>
    <p:sldId id="423" r:id="rId16"/>
    <p:sldId id="309" r:id="rId17"/>
    <p:sldId id="415" r:id="rId18"/>
    <p:sldId id="520" r:id="rId19"/>
    <p:sldId id="525" r:id="rId20"/>
    <p:sldId id="524" r:id="rId21"/>
    <p:sldId id="435" r:id="rId22"/>
    <p:sldId id="518" r:id="rId23"/>
    <p:sldId id="471" r:id="rId24"/>
    <p:sldId id="472" r:id="rId25"/>
    <p:sldId id="442" r:id="rId26"/>
    <p:sldId id="436" r:id="rId27"/>
    <p:sldId id="437" r:id="rId28"/>
    <p:sldId id="486" r:id="rId29"/>
  </p:sldIdLst>
  <p:sldSz cx="9144000" cy="6858000" type="screen4x3"/>
  <p:notesSz cx="9926638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CC"/>
    <a:srgbClr val="FFCCFF"/>
    <a:srgbClr val="F6F896"/>
    <a:srgbClr val="EE407E"/>
    <a:srgbClr val="7B6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63" autoAdjust="0"/>
  </p:normalViewPr>
  <p:slideViewPr>
    <p:cSldViewPr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B88472">
            <a:lumMod val="40000"/>
            <a:lumOff val="60000"/>
          </a:srgbClr>
        </a:solidFill>
      </c:spPr>
    </c:sideWall>
    <c:backWall>
      <c:thickness val="0"/>
      <c:spPr>
        <a:solidFill>
          <a:srgbClr val="B88472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18432"/>
        <c:axId val="92881664"/>
        <c:axId val="0"/>
      </c:bar3DChart>
      <c:catAx>
        <c:axId val="928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881664"/>
        <c:crosses val="autoZero"/>
        <c:auto val="1"/>
        <c:lblAlgn val="ctr"/>
        <c:lblOffset val="100"/>
        <c:noMultiLvlLbl val="0"/>
      </c:catAx>
      <c:valAx>
        <c:axId val="928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18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800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800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F555CE9-A5DB-4228-8578-56BC59C6C2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02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800" y="1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9425"/>
            <a:ext cx="7941310" cy="30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800" y="6456626"/>
            <a:ext cx="4301543" cy="33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FC9BCEE0-2A02-4B72-875E-4356A8D39C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7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167C2-CEE3-4DC7-B778-F155AC17564F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4755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3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56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BCEE0-2A02-4B72-875E-4356A8D39CBB}" type="slidenum">
              <a:rPr lang="tr-TR" smtClean="0"/>
              <a:pPr>
                <a:defRPr/>
              </a:pPr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85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35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4763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F6C8-079A-49BB-8B44-62616DBEF6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3D98-3739-405E-B1D5-7DF91BB678C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8E3C-2D81-48AE-8C00-73A1865E49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C96-E625-464C-A6D6-9C79A17252C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8842-9886-46F2-A74D-1F38F43471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287-45F7-4B25-9CB6-836EDAA0292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C605-F0F5-466F-ADCA-7FB774F124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EC7C-FFB8-4DB7-8533-645E4D76DFB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92E-9B6B-405D-BBA4-18A183BFBFA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2C6-02AC-453E-8CAA-656A46B593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081-EC02-41CA-BC71-E4C84C2DC1C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B64C-B6CE-4C17-9736-9AB19A44873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7" rIns="91416" bIns="4570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E2061E07-F708-4304-A15A-2DFADF353FF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900">
          <a:solidFill>
            <a:schemeClr val="tx1"/>
          </a:solidFill>
          <a:latin typeface="+mn-lt"/>
        </a:defRPr>
      </a:lvl4pPr>
      <a:lvl5pPr marL="168116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5pPr>
      <a:lvl6pPr marL="21383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25955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30527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350996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1052736"/>
            <a:ext cx="6120680" cy="648072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FEDERASYON LOGOSU</a:t>
            </a: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>TÜRKİYE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………</a:t>
            </a:r>
            <a:r>
              <a:rPr lang="tr-TR" b="1" dirty="0" smtClean="0">
                <a:solidFill>
                  <a:srgbClr val="EE407E"/>
                </a:solidFill>
              </a:rPr>
              <a:t/>
            </a:r>
            <a:br>
              <a:rPr lang="tr-TR" b="1" dirty="0" smtClean="0">
                <a:solidFill>
                  <a:srgbClr val="EE407E"/>
                </a:solidFill>
              </a:rPr>
            </a:br>
            <a:r>
              <a:rPr lang="tr-TR" sz="3600" b="1" dirty="0" smtClean="0">
                <a:solidFill>
                  <a:schemeClr val="accent5">
                    <a:lumMod val="75000"/>
                  </a:schemeClr>
                </a:solidFill>
              </a:rPr>
              <a:t>FEDERASYONU</a:t>
            </a:r>
            <a:endParaRPr lang="tr-TR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7" rIns="91416" bIns="45707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28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717032"/>
            <a:ext cx="76328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900">
                <a:solidFill>
                  <a:schemeClr val="tx1"/>
                </a:solidFill>
                <a:latin typeface="+mn-lt"/>
              </a:defRPr>
            </a:lvl4pPr>
            <a:lvl5pPr marL="168116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5pPr>
            <a:lvl6pPr marL="21383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6pPr>
            <a:lvl7pPr marL="25955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7pPr>
            <a:lvl8pPr marL="30527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8pPr>
            <a:lvl9pPr marL="3509963" indent="-341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tr-TR" sz="2000" b="1" kern="0" dirty="0" smtClean="0"/>
              <a:t>FEDERASYON BAŞKANI :</a:t>
            </a:r>
          </a:p>
          <a:p>
            <a:pPr eaLnBrk="1" hangingPunct="1"/>
            <a:r>
              <a:rPr lang="tr-TR" sz="2000" b="1" kern="0" dirty="0" smtClean="0"/>
              <a:t>GENEL SEKRETER : </a:t>
            </a:r>
            <a:endParaRPr lang="tr-TR" sz="2000" b="1" kern="0" dirty="0"/>
          </a:p>
          <a:p>
            <a:pPr eaLnBrk="1" hangingPunct="1"/>
            <a:r>
              <a:rPr lang="tr-TR" sz="2000" b="1" kern="0" dirty="0" smtClean="0"/>
              <a:t>FEDERASYON İLETİŞİM BİLGİLERİ :</a:t>
            </a:r>
          </a:p>
          <a:p>
            <a:pPr eaLnBrk="1" hangingPunct="1"/>
            <a:r>
              <a:rPr lang="tr-TR" sz="2000" b="1" kern="0" dirty="0" smtClean="0"/>
              <a:t>WEB ADRESİ VE SOSYAL MEDYA HESAPLARI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0907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11. 2023 YILI KULÜPLERE YARDIM GİDERLERİ DETAYI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13184855"/>
              </p:ext>
            </p:extLst>
          </p:nvPr>
        </p:nvGraphicFramePr>
        <p:xfrm>
          <a:off x="495294" y="1052736"/>
          <a:ext cx="7862920" cy="1767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10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 gridSpan="4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KULÜPLERE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YARDIM GİDERLERİ DETAYI</a:t>
                      </a:r>
                    </a:p>
                    <a:p>
                      <a:pPr algn="ctr"/>
                      <a:endParaRPr lang="tr-T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9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KULÜP ADEDİ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AYNİ YARDIM MİKTARI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KULÜP ADEDİ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NAKDİ YARDIM MİKTARI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  <a:p>
                      <a:pPr algn="ctr"/>
                      <a:endParaRPr lang="tr-TR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611560" y="3140968"/>
            <a:ext cx="8219256" cy="63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2023 YILI SPOR MALZEMESİ ALIM GİDERLERİ DETAYI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726593"/>
              </p:ext>
            </p:extLst>
          </p:nvPr>
        </p:nvGraphicFramePr>
        <p:xfrm>
          <a:off x="428596" y="3682009"/>
          <a:ext cx="7973876" cy="219526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280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067">
                <a:tc gridSpan="2"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SPOR  MALZEMESİ ALIM 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GİDERLERİ DETAYI</a:t>
                      </a:r>
                    </a:p>
                    <a:p>
                      <a:pPr algn="ctr"/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676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MİLLİ TAKIM MALZEME ALIM GİDERLERİ</a:t>
                      </a:r>
                    </a:p>
                    <a:p>
                      <a:pPr algn="ctr"/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DİĞER MALZEME ALIM GİDERLERİ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76"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8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93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12.YILLAR İTİBARİYLE FEDERASYON GELİR DAĞILIMI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860580"/>
              </p:ext>
            </p:extLst>
          </p:nvPr>
        </p:nvGraphicFramePr>
        <p:xfrm>
          <a:off x="500034" y="785794"/>
          <a:ext cx="8072494" cy="216023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0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SHGM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TOTO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ÖZGELİR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 GELİR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13. 2023 YILI FEDERASYON GELİR VE GİDERLERİ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16215000"/>
              </p:ext>
            </p:extLst>
          </p:nvPr>
        </p:nvGraphicFramePr>
        <p:xfrm>
          <a:off x="251520" y="404664"/>
          <a:ext cx="8792367" cy="57061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92"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GELİR  TOPLAM   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GİDER  TOPLAM                     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2024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SATIŞ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ULUSLARARASI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KURULUŞLAR 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İĞ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27383"/>
            <a:ext cx="8229600" cy="504056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14. DİĞER GELİR VE GİDER AÇIKLAMALARI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79512" y="548680"/>
          <a:ext cx="8784976" cy="46939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9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9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552">
                <a:tc gridSpan="2"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 GELİRLER                          TOPLAM   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DİĞER GİDERLER                   TOPLAM</a:t>
                      </a:r>
                      <a:endParaRPr lang="tr-T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4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96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6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16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32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864"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15.2023 MALİ YILI İÇERİSİNDEKİ SPONSORLUK GELİRLERİ DÖKÜMÜ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2271" name="Group 47"/>
          <p:cNvGraphicFramePr>
            <a:graphicFrameLocks noGrp="1"/>
          </p:cNvGraphicFramePr>
          <p:nvPr/>
        </p:nvGraphicFramePr>
        <p:xfrm>
          <a:off x="250825" y="1646238"/>
          <a:ext cx="8642350" cy="26517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SPONSORUN ADI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(NAKDİ)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SPONSORLUK BEDELİ (AYNİ )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628" name="Rectangle 185"/>
          <p:cNvSpPr>
            <a:spLocks noChangeArrowheads="1"/>
          </p:cNvSpPr>
          <p:nvPr/>
        </p:nvSpPr>
        <p:spPr bwMode="auto">
          <a:xfrm>
            <a:off x="0" y="521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465313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5949280"/>
            <a:ext cx="8229600" cy="6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NOT: Bu bölümde sadece resmi sponsorluk sözleşmesi bulunan gelirler yazılacaktır.</a:t>
            </a:r>
            <a:endParaRPr kumimoji="0" lang="tr-T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9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16. FEDERASYONUN 2023 YIL SONU GENEL MALİ DURUMU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0868315"/>
              </p:ext>
            </p:extLst>
          </p:nvPr>
        </p:nvGraphicFramePr>
        <p:xfrm>
          <a:off x="142844" y="1600200"/>
          <a:ext cx="8786876" cy="282893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5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       YILINDAN NAKİT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YILINDAN BORÇ DEVRİ (-)</a:t>
                      </a:r>
                    </a:p>
                    <a:p>
                      <a:pPr algn="ctr"/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 YILI TOPLAM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GELİRİ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 YILI TOPLAM GİDERİ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SONU NAKİT TOPLAMI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YILINA  BORÇ DEVRİ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</a:rPr>
                        <a:t> DÖNEM BAŞI GENEL DURUM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292"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3 Tablo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19375"/>
              </p:ext>
            </p:extLst>
          </p:nvPr>
        </p:nvGraphicFramePr>
        <p:xfrm>
          <a:off x="214282" y="4786322"/>
          <a:ext cx="8715436" cy="1643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 :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2024 DÖNEM BAŞI GENEL DURUMU EKSİ(-) İSE NEDENLERİNİ</a:t>
                      </a:r>
                      <a:r>
                        <a:rPr lang="tr-TR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BURADA AÇIKLAYINIZ.</a:t>
                      </a:r>
                      <a:endParaRPr lang="tr-T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17. FEDERASYON GÖREVLİLERİNİN HARCIRAH MİKTARLARI (2023)</a:t>
            </a:r>
            <a:endParaRPr lang="tr-TR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3313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1418909"/>
              </p:ext>
            </p:extLst>
          </p:nvPr>
        </p:nvGraphicFramePr>
        <p:xfrm>
          <a:off x="457200" y="1357313"/>
          <a:ext cx="8229600" cy="47580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4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GÖREVİ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YURTİÇİ YOL HARCIRAHI                                                   (1 GÜNLÜK)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YURTDIŞI YOL HARCIRAHI                  (1 GÜNLÜK )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Başkan V.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Yönetim kurulu Üyeleri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Sekreter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Personel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Başhakem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Yardımcı Hakem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Gözlemci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Sporcular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 elemanı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Diğer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18. SPORCU-HAKEM LİSANS VE ANTRENÖR BELGE ÜCRETLERİ (2023)</a:t>
            </a:r>
          </a:p>
        </p:txBody>
      </p:sp>
      <p:graphicFrame>
        <p:nvGraphicFramePr>
          <p:cNvPr id="54313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939312"/>
              </p:ext>
            </p:extLst>
          </p:nvPr>
        </p:nvGraphicFramePr>
        <p:xfrm>
          <a:off x="468313" y="1268759"/>
          <a:ext cx="8435975" cy="50369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 LİSANSLARI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Vize Ücretleri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Lisans Ücretleri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Geçici transfer Ücreti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HAKEM LİSANSLARI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İl Hakem Lisans Ücreti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Ulusal Hakem Lisans Ücreti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Uluslararası Hakem Ücreti 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VE ANTRENÖR YARDIMCILARI BELGE ÜCRETLERİ 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Belge Ücreti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(Belge yenileme ve değişiklik)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Antrenör Yardımcısı Belge Ücreti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7981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19. 2024 TAHMİNİ BÜTÇESİ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Tablo Yer Tutucusu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9149637"/>
              </p:ext>
            </p:extLst>
          </p:nvPr>
        </p:nvGraphicFramePr>
        <p:xfrm>
          <a:off x="251520" y="404664"/>
          <a:ext cx="8792367" cy="57061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92"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GELİR  TOPLAM   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                                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GİDER  TOPLAM                      </a:t>
                      </a:r>
                      <a:r>
                        <a:rPr lang="tr-TR" sz="1200" dirty="0" err="1" smtClean="0">
                          <a:solidFill>
                            <a:schemeClr val="tx1"/>
                          </a:solidFill>
                        </a:rPr>
                        <a:t>TOPLAM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SHGM</a:t>
                      </a:r>
                      <a:r>
                        <a:rPr lang="tr-TR" sz="1200" baseline="0" dirty="0" smtClean="0">
                          <a:latin typeface="+mn-lt"/>
                        </a:rPr>
                        <a:t> YARDIMI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7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SPOR </a:t>
                      </a:r>
                      <a:r>
                        <a:rPr lang="tr-TR" sz="1200" baseline="0" dirty="0" smtClean="0">
                          <a:latin typeface="+mn-lt"/>
                        </a:rPr>
                        <a:t> TOTO (REKLAM GELİRİ)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FAALİYET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/>
                      <a:r>
                        <a:rPr lang="tr-TR" sz="1200" dirty="0" smtClean="0">
                          <a:latin typeface="+mn-lt"/>
                        </a:rPr>
                        <a:t>KATILIM PAYI-BAŞVURU HARÇ.</a:t>
                      </a:r>
                      <a:endParaRPr lang="tr-T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YURTİÇİ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SPORCU-ANTRENÖR-HAKEM,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TESCİL-VİZE-LİSANS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YURTDIŞI KAMP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MİLLİ VE TEMSİLİ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MÜSABAKA </a:t>
                      </a:r>
                      <a:r>
                        <a:rPr lang="tr-TR" sz="1200" u="none" strike="noStrike" dirty="0">
                          <a:latin typeface="+mn-lt"/>
                        </a:rPr>
                        <a:t>KATILIM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0" dirty="0" smtClean="0"/>
                        <a:t>EĞİTİM</a:t>
                      </a:r>
                      <a:r>
                        <a:rPr lang="tr-TR" sz="1200" b="0" baseline="0" dirty="0" smtClean="0"/>
                        <a:t> GİDERLERİ</a:t>
                      </a:r>
                      <a:endParaRPr lang="tr-TR" sz="12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9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TRANSFER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ALTYAPI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ÇALIŞMALARI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İTİRAZ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2024 OLİMP.OYUN. HAZ.GİD.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8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CEZA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TOHM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9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YAYIN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PROJE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SPONSORLUK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SPOR MALZEMESİ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REKLAM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DEMİRBAŞ ALIM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4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EĞİTİM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PERSONEL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81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KİRA VE İŞLETME 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TOPLANTI</a:t>
                      </a:r>
                      <a:r>
                        <a:rPr lang="tr-TR" sz="1200" u="none" strike="noStrike" baseline="0" dirty="0" smtClean="0">
                          <a:latin typeface="+mn-lt"/>
                        </a:rPr>
                        <a:t>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152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smtClean="0">
                          <a:latin typeface="+mn-lt"/>
                        </a:rPr>
                        <a:t>ÜRÜN SAT</a:t>
                      </a:r>
                      <a:r>
                        <a:rPr lang="tr-TR" sz="1200" b="1" u="none" strike="noStrike" dirty="0" smtClean="0">
                          <a:latin typeface="+mn-lt"/>
                        </a:rPr>
                        <a:t>IŞ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GELİRLERİ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ORG. </a:t>
                      </a:r>
                      <a:r>
                        <a:rPr lang="tr-TR" sz="1200" u="none" strike="noStrike" dirty="0">
                          <a:latin typeface="+mn-lt"/>
                        </a:rPr>
                        <a:t>VE </a:t>
                      </a:r>
                      <a:r>
                        <a:rPr lang="tr-TR" sz="1200" u="none" strike="noStrike" dirty="0" smtClean="0">
                          <a:latin typeface="+mn-lt"/>
                        </a:rPr>
                        <a:t>FAAL. GİD.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ULUSLARARASI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KURULU</a:t>
                      </a:r>
                      <a:r>
                        <a:rPr lang="tr-TR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Ş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LAR KATKI PAYI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ÖDÜL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821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Dİ</a:t>
                      </a:r>
                      <a:r>
                        <a:rPr lang="tr-TR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Ğ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ER GELİRLER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BÜRO GİDERLERİ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556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latin typeface="+mn-lt"/>
                        </a:rPr>
                        <a:t>DİĞER GİDERLER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tr-TR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20.2024 OLİMPİYAT OYUNLARINA HAZIRLIK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83511"/>
              </p:ext>
            </p:extLst>
          </p:nvPr>
        </p:nvGraphicFramePr>
        <p:xfrm>
          <a:off x="286889" y="1142984"/>
          <a:ext cx="8605592" cy="54165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KAMP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MÜSABAKA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MALZEME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SAĞLIK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DİĞER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8016464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SPOR TEKNİK ELEMAN GİDERİ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4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1.FAAL İL VE KULÜP SAYISI </a:t>
            </a:r>
          </a:p>
        </p:txBody>
      </p:sp>
      <p:graphicFrame>
        <p:nvGraphicFramePr>
          <p:cNvPr id="6287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59763543"/>
              </p:ext>
            </p:extLst>
          </p:nvPr>
        </p:nvGraphicFramePr>
        <p:xfrm>
          <a:off x="251521" y="821636"/>
          <a:ext cx="8712965" cy="225017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1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3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2164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İL SAYISI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KULÜP SAYISI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3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(GERÇEKLEŞME)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9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GERÇEKLEŞME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ÜLKE     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ÇAPINDA Kİ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FAALİYETLERE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KULÜP SAYISI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</a:t>
                      </a:r>
                      <a:r>
                        <a:rPr kumimoji="0" lang="tr-TR" sz="9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19502"/>
              </p:ext>
            </p:extLst>
          </p:nvPr>
        </p:nvGraphicFramePr>
        <p:xfrm>
          <a:off x="285071" y="3717032"/>
          <a:ext cx="7962107" cy="27201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>
                  <a:extLst>
                    <a:ext uri="{9D8B030D-6E8A-4147-A177-3AD203B41FA5}">
                      <a16:colId xmlns:a16="http://schemas.microsoft.com/office/drawing/2014/main" val="3219092618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3833163809"/>
                    </a:ext>
                  </a:extLst>
                </a:gridCol>
                <a:gridCol w="1335143">
                  <a:extLst>
                    <a:ext uri="{9D8B030D-6E8A-4147-A177-3AD203B41FA5}">
                      <a16:colId xmlns:a16="http://schemas.microsoft.com/office/drawing/2014/main" val="2678943165"/>
                    </a:ext>
                  </a:extLst>
                </a:gridCol>
                <a:gridCol w="1196409">
                  <a:extLst>
                    <a:ext uri="{9D8B030D-6E8A-4147-A177-3AD203B41FA5}">
                      <a16:colId xmlns:a16="http://schemas.microsoft.com/office/drawing/2014/main" val="2362207512"/>
                    </a:ext>
                  </a:extLst>
                </a:gridCol>
                <a:gridCol w="1602044">
                  <a:extLst>
                    <a:ext uri="{9D8B030D-6E8A-4147-A177-3AD203B41FA5}">
                      <a16:colId xmlns:a16="http://schemas.microsoft.com/office/drawing/2014/main" val="2456148223"/>
                    </a:ext>
                  </a:extLst>
                </a:gridCol>
                <a:gridCol w="1016948">
                  <a:extLst>
                    <a:ext uri="{9D8B030D-6E8A-4147-A177-3AD203B41FA5}">
                      <a16:colId xmlns:a16="http://schemas.microsoft.com/office/drawing/2014/main" val="3892517632"/>
                    </a:ext>
                  </a:extLst>
                </a:gridCol>
              </a:tblGrid>
              <a:tr h="8660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HEDEF</a:t>
                      </a: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28894442"/>
                  </a:ext>
                </a:extLst>
              </a:tr>
              <a:tr h="6598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418296312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76" marR="89976" marT="46787" marB="46787" anchor="ctr" horzOverflow="overflow"/>
                </a:tc>
                <a:extLst>
                  <a:ext uri="{0D108BD9-81ED-4DB2-BD59-A6C34878D82A}">
                    <a16:rowId xmlns:a16="http://schemas.microsoft.com/office/drawing/2014/main" val="3411749464"/>
                  </a:ext>
                </a:extLst>
              </a:tr>
              <a:tr h="364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3862544721"/>
                  </a:ext>
                </a:extLst>
              </a:tr>
              <a:tr h="409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56377477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85071" y="3163588"/>
            <a:ext cx="8424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kern="0" dirty="0" smtClean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2</a:t>
            </a:r>
            <a:r>
              <a:rPr lang="tr-TR" sz="2400" b="1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. YILLAR İTİBARIYLA FAAL SPORCU SAYISI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6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21.2024 PARALİMPİK OYUNLARINA HAZIRLIK PROGRAMLARI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83511"/>
              </p:ext>
            </p:extLst>
          </p:nvPr>
        </p:nvGraphicFramePr>
        <p:xfrm>
          <a:off x="286889" y="1142984"/>
          <a:ext cx="8605592" cy="54165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KAMP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MÜSABAKA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MALZEME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SAĞLIK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DİĞER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8016464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SPOR TEKNİK ELEMAN GİDERİ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3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22. TOHM/SEM PROJESİ KAPSAMINDA  YAPILACAK GİDER VE  PROGRAMLARIN MALİ DÖKÜMLERİ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70773"/>
              </p:ext>
            </p:extLst>
          </p:nvPr>
        </p:nvGraphicFramePr>
        <p:xfrm>
          <a:off x="286889" y="1142984"/>
          <a:ext cx="8605592" cy="47402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GİDERİN KONUSU 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23. 2024 YILI İÇİN FEDERASYONUNUZ TARAFINDAN TALİP OLUNAN VE ORGANİZASYONU ALINAN ULUSLARARASI FAALİYETLER İLE YAKLAŞIK MALİYETLERİ NELERDİR?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6" name="Tablo Yer Tutucusu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89065109"/>
              </p:ext>
            </p:extLst>
          </p:nvPr>
        </p:nvGraphicFramePr>
        <p:xfrm>
          <a:off x="498174" y="1844824"/>
          <a:ext cx="8229600" cy="368438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23473785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14632922"/>
                    </a:ext>
                  </a:extLst>
                </a:gridCol>
              </a:tblGrid>
              <a:tr h="849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FAALİYETİN ADI</a:t>
                      </a:r>
                      <a:endParaRPr kumimoji="0" lang="tr-T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TARİH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KATILACAK TAHMİNİ ÜLKE SAYISI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</a:t>
                      </a:r>
                      <a:r>
                        <a:rPr kumimoji="0" lang="tr-TR" sz="1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SPORCU SAYISI</a:t>
                      </a:r>
                      <a:endParaRPr kumimoji="0" lang="tr-T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YAKLAŞIK MALİYET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YAKLAŞIK GELİR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BAKANLIK İZNİ</a:t>
                      </a:r>
                      <a:endParaRPr kumimoji="0" lang="tr-T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4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39825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24. ULUSLARARASI FEDERASYONLARIN KURULLARINDA GÖREV ALANLAR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4045266" y="216372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4226"/>
              </p:ext>
            </p:extLst>
          </p:nvPr>
        </p:nvGraphicFramePr>
        <p:xfrm>
          <a:off x="468313" y="1219722"/>
          <a:ext cx="8424862" cy="398221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 YILI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FEDERASYONLARIN KURULLARINDA GÖREV ALANLAR 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ADI- SOYADI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FEDERASYONUNUZDAKİ GÖREVİ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 ARASI FEDERASYONLARDAKİ GÖREVİ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FEDERASYON/ KONF./BİRLİK)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7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3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25.FEDERASYON BAŞKANLIĞININ YÖNETİM KURULU LİSTESİ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4869911"/>
              </p:ext>
            </p:extLst>
          </p:nvPr>
        </p:nvGraphicFramePr>
        <p:xfrm>
          <a:off x="428596" y="1700808"/>
          <a:ext cx="8229600" cy="49429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20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2300">
                  <a:extLst>
                    <a:ext uri="{9D8B030D-6E8A-4147-A177-3AD203B41FA5}">
                      <a16:colId xmlns:a16="http://schemas.microsoft.com/office/drawing/2014/main" val="946904202"/>
                    </a:ext>
                  </a:extLst>
                </a:gridCol>
              </a:tblGrid>
              <a:tr h="494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39825"/>
          </a:xfrm>
        </p:spPr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26.FEDERASYON BAŞKANLIĞINIZIN STRATEJİK PLANI VARMI?</a:t>
            </a:r>
          </a:p>
        </p:txBody>
      </p:sp>
      <p:graphicFrame>
        <p:nvGraphicFramePr>
          <p:cNvPr id="206861" name="Group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91350599"/>
              </p:ext>
            </p:extLst>
          </p:nvPr>
        </p:nvGraphicFramePr>
        <p:xfrm>
          <a:off x="428596" y="1643050"/>
          <a:ext cx="8229600" cy="50006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Stratejik Planınız Varsa </a:t>
                      </a: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Linkini Ekleyiniz.</a:t>
                      </a: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4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27. FEDERASYON MÜLKİYETİNDE VE KULLANIMINDA BULUNAN GAYRİMENKUL  BİLGİLERİ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13574078"/>
              </p:ext>
            </p:extLst>
          </p:nvPr>
        </p:nvGraphicFramePr>
        <p:xfrm>
          <a:off x="214282" y="1484785"/>
          <a:ext cx="8822213" cy="33996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8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GAYRİMENKUL ADI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BULUNDUĞU  İL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SAHİPLİK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M2’Sİ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KİRA GİDERİ</a:t>
                      </a: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AYLIK İŞLETME GİDERİ</a:t>
                      </a: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467544" y="5589240"/>
            <a:ext cx="8229600" cy="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Not: Gayrimenkulün sahiplik kısmı tapulu, tahsis veya kiralık olarak, aylık giderleri ise kiralık ise kira ve aidat bedeli, tahsis veya tapulu ise işletme maliyeti( elektrik, su, doğalgaz v.b.) olarak detaylandırılacaktır. 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28. FEDERASYONCA ALINAN DANIŞMANLIK HİZMETLERİ BİLGİSİ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 smtClean="0"/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5005986"/>
              </p:ext>
            </p:extLst>
          </p:nvPr>
        </p:nvGraphicFramePr>
        <p:xfrm>
          <a:off x="214282" y="1556793"/>
          <a:ext cx="8390166" cy="34438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5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6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DANIŞMANLIK HİZMETİ VEREN FİRMA  ADI</a:t>
                      </a: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DANIŞMANLIK HİZMETİ KONUSU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SÜRESİ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SÖZLEŞME BEDELİ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VERİLEN                 NET ÜCRET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50" name="Rectangle 47"/>
          <p:cNvSpPr>
            <a:spLocks noChangeArrowheads="1"/>
          </p:cNvSpPr>
          <p:nvPr/>
        </p:nvSpPr>
        <p:spPr bwMode="auto">
          <a:xfrm>
            <a:off x="3168650" y="3154363"/>
            <a:ext cx="184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16" tIns="45707" rIns="91416" bIns="45707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1169" cy="108012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29. </a:t>
            </a:r>
            <a:r>
              <a:rPr lang="tr-TR" sz="2000" b="1" dirty="0">
                <a:solidFill>
                  <a:schemeClr val="accent5">
                    <a:lumMod val="75000"/>
                  </a:schemeClr>
                </a:solidFill>
              </a:rPr>
              <a:t>SÖZLEŞMELİ OLARAK ÇALIŞAN </a:t>
            </a: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ANTRENÖR/PERSONEL BİLGİLERİ</a:t>
            </a:r>
            <a:endParaRPr lang="tr-TR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92740"/>
              </p:ext>
            </p:extLst>
          </p:nvPr>
        </p:nvGraphicFramePr>
        <p:xfrm>
          <a:off x="251644" y="980727"/>
          <a:ext cx="8712968" cy="337562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33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ADI – SOYADI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POZİSYONU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ÖĞRENİM DURUMU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YAŞI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SÖZLEŞME SÜRESİ (YIL) 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YABANCI DİL DÜZEYİ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VERİLEN NET ÜCRET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(TL)</a:t>
                      </a:r>
                      <a:endParaRPr kumimoji="0" lang="tr-T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56" name="Rectangle 232"/>
          <p:cNvSpPr>
            <a:spLocks noChangeArrowheads="1"/>
          </p:cNvSpPr>
          <p:nvPr/>
        </p:nvSpPr>
        <p:spPr bwMode="auto">
          <a:xfrm>
            <a:off x="0" y="4630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7" rIns="91416" bIns="45707" anchor="ctr">
            <a:spAutoFit/>
          </a:bodyPr>
          <a:lstStyle/>
          <a:p>
            <a:endParaRPr lang="tr-TR" sz="1800" dirty="0"/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251520" y="4668715"/>
            <a:ext cx="8507288" cy="51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dirty="0" smtClean="0">
                <a:latin typeface="+mj-lt"/>
                <a:ea typeface="+mj-ea"/>
                <a:cs typeface="+mj-cs"/>
              </a:rPr>
              <a:t>Federasyon başkanlığımızca hazırlanan sunum içeriğinde bildirilen verilerin doğruluğunu beyan ve kabul ederim.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63217" y="5229200"/>
            <a:ext cx="5184576" cy="4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7" rIns="91416" bIns="4570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Tarih: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Federasyon</a:t>
            </a:r>
            <a:r>
              <a:rPr kumimoji="0" lang="tr-TR" sz="16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Başkanı Adı Soyadı: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600" b="1" kern="0" baseline="0" noProof="0" dirty="0" smtClean="0">
                <a:latin typeface="+mj-lt"/>
                <a:ea typeface="+mj-ea"/>
                <a:cs typeface="+mj-cs"/>
              </a:rPr>
              <a:t>İmza</a:t>
            </a:r>
            <a:r>
              <a:rPr lang="tr-TR" sz="1600" b="1" kern="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Mühür</a:t>
            </a:r>
            <a:endParaRPr kumimoji="0" lang="tr-TR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272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89640" cy="176051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2023 YILINDA MİLLİ OLAN SPORCU SAYILARI 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292" name="Group 1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86683614"/>
              </p:ext>
            </p:extLst>
          </p:nvPr>
        </p:nvGraphicFramePr>
        <p:xfrm>
          <a:off x="323528" y="404664"/>
          <a:ext cx="7962107" cy="23346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76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8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SPORCU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KATEGORİ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ERKEK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KADIN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3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6" marR="91416"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680037376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57607"/>
              </p:ext>
            </p:extLst>
          </p:nvPr>
        </p:nvGraphicFramePr>
        <p:xfrm>
          <a:off x="251520" y="3205160"/>
          <a:ext cx="8626328" cy="360214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15895">
                  <a:extLst>
                    <a:ext uri="{9D8B030D-6E8A-4147-A177-3AD203B41FA5}">
                      <a16:colId xmlns:a16="http://schemas.microsoft.com/office/drawing/2014/main" val="1492325460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21251595"/>
                    </a:ext>
                  </a:extLst>
                </a:gridCol>
                <a:gridCol w="736513">
                  <a:extLst>
                    <a:ext uri="{9D8B030D-6E8A-4147-A177-3AD203B41FA5}">
                      <a16:colId xmlns:a16="http://schemas.microsoft.com/office/drawing/2014/main" val="1428609628"/>
                    </a:ext>
                  </a:extLst>
                </a:gridCol>
                <a:gridCol w="736513">
                  <a:extLst>
                    <a:ext uri="{9D8B030D-6E8A-4147-A177-3AD203B41FA5}">
                      <a16:colId xmlns:a16="http://schemas.microsoft.com/office/drawing/2014/main" val="4092988366"/>
                    </a:ext>
                  </a:extLst>
                </a:gridCol>
                <a:gridCol w="660810">
                  <a:extLst>
                    <a:ext uri="{9D8B030D-6E8A-4147-A177-3AD203B41FA5}">
                      <a16:colId xmlns:a16="http://schemas.microsoft.com/office/drawing/2014/main" val="270042296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83139162"/>
                    </a:ext>
                  </a:extLst>
                </a:gridCol>
                <a:gridCol w="694055">
                  <a:extLst>
                    <a:ext uri="{9D8B030D-6E8A-4147-A177-3AD203B41FA5}">
                      <a16:colId xmlns:a16="http://schemas.microsoft.com/office/drawing/2014/main" val="1921136288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3595987775"/>
                    </a:ext>
                  </a:extLst>
                </a:gridCol>
                <a:gridCol w="694055">
                  <a:extLst>
                    <a:ext uri="{9D8B030D-6E8A-4147-A177-3AD203B41FA5}">
                      <a16:colId xmlns:a16="http://schemas.microsoft.com/office/drawing/2014/main" val="454140639"/>
                    </a:ext>
                  </a:extLst>
                </a:gridCol>
                <a:gridCol w="930714">
                  <a:extLst>
                    <a:ext uri="{9D8B030D-6E8A-4147-A177-3AD203B41FA5}">
                      <a16:colId xmlns:a16="http://schemas.microsoft.com/office/drawing/2014/main" val="1415129703"/>
                    </a:ext>
                  </a:extLst>
                </a:gridCol>
              </a:tblGrid>
              <a:tr h="40869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STATÜLERİ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HEDEF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468522584"/>
                  </a:ext>
                </a:extLst>
              </a:tr>
              <a:tr h="408694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KADIN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ERKEK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01634782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21025588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İL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112053664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ULUSAL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30212746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793070163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ARA 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077503733"/>
                  </a:ext>
                </a:extLst>
              </a:tr>
              <a:tr h="5721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  ULUSLARARASI ORG. GÖREV ALAN HAKEM SAYISI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415408340"/>
                  </a:ext>
                </a:extLst>
              </a:tr>
              <a:tr h="5721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TOPLAM</a:t>
                      </a: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96517268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23529" y="2739302"/>
            <a:ext cx="6336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kern="0" dirty="0" smtClean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4.FAAL </a:t>
            </a:r>
            <a:r>
              <a:rPr lang="tr-TR" sz="2400" b="1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HAKEM SAYILARI</a:t>
            </a:r>
            <a:r>
              <a:rPr lang="tr-TR" sz="2400" kern="0" dirty="0">
                <a:solidFill>
                  <a:srgbClr val="B88472">
                    <a:lumMod val="75000"/>
                  </a:srgbClr>
                </a:solidFill>
                <a:latin typeface="Rockwell"/>
                <a:ea typeface="+mj-ea"/>
                <a:cs typeface="+mj-cs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7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507413" cy="1139825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.KADEMELERİNE GÖRE ANTRENÖR SAYILARI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10250775"/>
              </p:ext>
            </p:extLst>
          </p:nvPr>
        </p:nvGraphicFramePr>
        <p:xfrm>
          <a:off x="80544" y="548681"/>
          <a:ext cx="8894413" cy="35984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9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40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KADEMELERİ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GERÇEKLEŞME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(HEDEF)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1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3 Grafik"/>
          <p:cNvGraphicFramePr/>
          <p:nvPr>
            <p:extLst/>
          </p:nvPr>
        </p:nvGraphicFramePr>
        <p:xfrm>
          <a:off x="457200" y="4005064"/>
          <a:ext cx="82868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7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148638" cy="43656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2023 YILINDA ELDE EDİLEN SPORTİF BAŞARI VE MADALYALAR</a:t>
            </a:r>
          </a:p>
        </p:txBody>
      </p:sp>
      <p:graphicFrame>
        <p:nvGraphicFramePr>
          <p:cNvPr id="3497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11865"/>
              </p:ext>
            </p:extLst>
          </p:nvPr>
        </p:nvGraphicFramePr>
        <p:xfrm>
          <a:off x="357158" y="1071546"/>
          <a:ext cx="8377282" cy="41569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FAALİYETLER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 DIŞINDA ELDE EDİ. BAŞ.)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25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TURNUVALAR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148638" cy="436563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 2024 YILI SPORTİF BAŞARI VE MADALYA HEDEFİ</a:t>
            </a:r>
          </a:p>
        </p:txBody>
      </p:sp>
      <p:graphicFrame>
        <p:nvGraphicFramePr>
          <p:cNvPr id="3497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96689"/>
              </p:ext>
            </p:extLst>
          </p:nvPr>
        </p:nvGraphicFramePr>
        <p:xfrm>
          <a:off x="321647" y="692696"/>
          <a:ext cx="8377282" cy="568899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9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1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FAALİYETLER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KATEGORİ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ALTIN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GÜMÜŞ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BRONZ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( İLK 3 DERECE DIŞINDA ELDE EDİ. BAŞ.)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4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DÜNYA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4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AVRUPA ŞAMPİYONASI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3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74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ULUSLARARASI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TURNUVALAR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BÜYÜKLER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GENÇLER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7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YILDIZLAR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48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TOPLAM</a:t>
                      </a:r>
                      <a:endParaRPr kumimoji="0" lang="tr-T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OLİMPİYAT OYUNLARI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444370226"/>
                  </a:ext>
                </a:extLst>
              </a:tr>
              <a:tr h="37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PARALİMPİK OYUNLARI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918855192"/>
                  </a:ext>
                </a:extLst>
              </a:tr>
              <a:tr h="27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8979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.2023 YILINDA SPORCULARINIZIN / TAKIMLARINIZIN DÜNYA  VE AVRUPA KLASMANINDAKİ YERİ</a:t>
            </a:r>
            <a:r>
              <a:rPr lang="tr-T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(BÜYÜKLER KATEGORİSİ)</a:t>
            </a:r>
          </a:p>
        </p:txBody>
      </p:sp>
      <p:graphicFrame>
        <p:nvGraphicFramePr>
          <p:cNvPr id="10" name="Tablo Yer Tutucusu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52213607"/>
              </p:ext>
            </p:extLst>
          </p:nvPr>
        </p:nvGraphicFramePr>
        <p:xfrm>
          <a:off x="457200" y="1600201"/>
          <a:ext cx="8363272" cy="498919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84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186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58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BRANŞ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SIRALAMA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ADI</a:t>
                      </a:r>
                      <a:r>
                        <a:rPr lang="tr-TR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SOYADI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2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pPr eaLnBrk="1" hangingPunct="1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.2023 YILINDA YURTİÇİNDE DÜZENLENEN ULUSLARARASI ŞAMPİYONALAR</a:t>
            </a:r>
          </a:p>
        </p:txBody>
      </p:sp>
      <p:graphicFrame>
        <p:nvGraphicFramePr>
          <p:cNvPr id="2053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22756"/>
              </p:ext>
            </p:extLst>
          </p:nvPr>
        </p:nvGraphicFramePr>
        <p:xfrm>
          <a:off x="142875" y="1142984"/>
          <a:ext cx="8929720" cy="3613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1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KATILAN YABANCI SP.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 HARCAMA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ALINAN KATILIM PAYI TOPLAMI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ÖNGÖRÜLENDEN FAZLA HARCAMALARIN NEDENİ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(VARSA </a:t>
                      </a: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36000" marR="360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21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</a:rPr>
              <a:t>10. 2023 YILINDA YURTDIŞINDA KATILINAN ULUSLARARASI ŞAMPİYONALAR</a:t>
            </a:r>
            <a:endParaRPr lang="tr-TR" sz="2400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71150"/>
              </p:ext>
            </p:extLst>
          </p:nvPr>
        </p:nvGraphicFramePr>
        <p:xfrm>
          <a:off x="142875" y="1142984"/>
          <a:ext cx="8821612" cy="488696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3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FAALİYETİN ADI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YERİ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TARİHİ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KAFİLEDEKİ SPORCU SAYISI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KAFİLEDEKİ İDARECİ VE ANTRENÖR SAYISI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GERÇEKLEŞEN HARCAMA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GENEL TOPLAM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16" tIns="45707" rIns="91416" bIns="45707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tr-TR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8767</TotalTime>
  <Words>1136</Words>
  <Application>Microsoft Office PowerPoint</Application>
  <PresentationFormat>Ekran Gösterisi (4:3)</PresentationFormat>
  <Paragraphs>420</Paragraphs>
  <Slides>28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Garamond</vt:lpstr>
      <vt:lpstr>Rockwell</vt:lpstr>
      <vt:lpstr>Times New Roman</vt:lpstr>
      <vt:lpstr>Wingdings</vt:lpstr>
      <vt:lpstr>Kenar Çizgili</vt:lpstr>
      <vt:lpstr>FEDERASYON LOGOSU  TÜRKİYE ……… FEDERASYONU</vt:lpstr>
      <vt:lpstr>1.FAAL İL VE KULÜP SAYISI </vt:lpstr>
      <vt:lpstr>3. 2023 YILINDA MİLLİ OLAN SPORCU SAYILARI   </vt:lpstr>
      <vt:lpstr>5.KADEMELERİNE GÖRE ANTRENÖR SAYILARI </vt:lpstr>
      <vt:lpstr>6. 2023 YILINDA ELDE EDİLEN SPORTİF BAŞARI VE MADALYALAR</vt:lpstr>
      <vt:lpstr>7. 2024 YILI SPORTİF BAŞARI VE MADALYA HEDEFİ</vt:lpstr>
      <vt:lpstr>8.2023 YILINDA SPORCULARINIZIN / TAKIMLARINIZIN DÜNYA  VE AVRUPA KLASMANINDAKİ YERİ (BÜYÜKLER KATEGORİSİ)</vt:lpstr>
      <vt:lpstr>9.2023 YILINDA YURTİÇİNDE DÜZENLENEN ULUSLARARASI ŞAMPİYONALAR</vt:lpstr>
      <vt:lpstr>10. 2023 YILINDA YURTDIŞINDA KATILINAN ULUSLARARASI ŞAMPİYONALAR</vt:lpstr>
      <vt:lpstr>11. 2023 YILI KULÜPLERE YARDIM GİDERLERİ DETAYI</vt:lpstr>
      <vt:lpstr>12.YILLAR İTİBARİYLE FEDERASYON GELİR DAĞILIMI</vt:lpstr>
      <vt:lpstr>13. 2023 YILI FEDERASYON GELİR VE GİDERLERİ</vt:lpstr>
      <vt:lpstr>14. DİĞER GELİR VE GİDER AÇIKLAMALARI</vt:lpstr>
      <vt:lpstr>15.2023 MALİ YILI İÇERİSİNDEKİ SPONSORLUK GELİRLERİ DÖKÜMÜ </vt:lpstr>
      <vt:lpstr>16. FEDERASYONUN 2023 YIL SONU GENEL MALİ DURUMU</vt:lpstr>
      <vt:lpstr>17. FEDERASYON GÖREVLİLERİNİN HARCIRAH MİKTARLARI (2023)</vt:lpstr>
      <vt:lpstr>18. SPORCU-HAKEM LİSANS VE ANTRENÖR BELGE ÜCRETLERİ (2023)</vt:lpstr>
      <vt:lpstr>19. 2024 TAHMİNİ BÜTÇESİ</vt:lpstr>
      <vt:lpstr>20.2024 OLİMPİYAT OYUNLARINA HAZIRLIK PROGRAMLARI MALİ DÖKÜMLERİ</vt:lpstr>
      <vt:lpstr>21.2024 PARALİMPİK OYUNLARINA HAZIRLIK PROGRAMLARI MALİ DÖKÜMLERİ</vt:lpstr>
      <vt:lpstr>22. TOHM/SEM PROJESİ KAPSAMINDA  YAPILACAK GİDER VE  PROGRAMLARIN MALİ DÖKÜMLERİ</vt:lpstr>
      <vt:lpstr>23. 2024 YILI İÇİN FEDERASYONUNUZ TARAFINDAN TALİP OLUNAN VE ORGANİZASYONU ALINAN ULUSLARARASI FAALİYETLER İLE YAKLAŞIK MALİYETLERİ NELERDİR? </vt:lpstr>
      <vt:lpstr>24. ULUSLARARASI FEDERASYONLARIN KURULLARINDA GÖREV ALANLAR  </vt:lpstr>
      <vt:lpstr>25.FEDERASYON BAŞKANLIĞININ YÖNETİM KURULU LİSTESİ</vt:lpstr>
      <vt:lpstr>26.FEDERASYON BAŞKANLIĞINIZIN STRATEJİK PLANI VARMI?</vt:lpstr>
      <vt:lpstr>27. FEDERASYON MÜLKİYETİNDE VE KULLANIMINDA BULUNAN GAYRİMENKUL  BİLGİLERİ  </vt:lpstr>
      <vt:lpstr>28. FEDERASYONCA ALINAN DANIŞMANLIK HİZMETLERİ BİLGİSİ </vt:lpstr>
      <vt:lpstr>29. SÖZLEŞMELİ OLARAK ÇALIŞAN ANTRENÖR/PERSONEL BİLGİLERİ</vt:lpstr>
    </vt:vector>
  </TitlesOfParts>
  <Company>GSGM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BADMİNTON FEDERASYONU</dc:title>
  <dc:creator>YASEMİN GÖK</dc:creator>
  <cp:lastModifiedBy>Hande BİLİR</cp:lastModifiedBy>
  <cp:revision>1150</cp:revision>
  <cp:lastPrinted>2023-01-27T08:45:17Z</cp:lastPrinted>
  <dcterms:created xsi:type="dcterms:W3CDTF">2006-02-08T14:51:48Z</dcterms:created>
  <dcterms:modified xsi:type="dcterms:W3CDTF">2024-01-29T14:29:29Z</dcterms:modified>
</cp:coreProperties>
</file>